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4" r:id="rId6"/>
    <p:sldId id="262" r:id="rId7"/>
  </p:sldIdLst>
  <p:sldSz cx="9144000" cy="6858000" type="screen4x3"/>
  <p:notesSz cx="7099300" cy="10234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28A-BBAF-4538-98BE-8B96E2700242}" type="datetimeFigureOut">
              <a:rPr lang="es-MX" smtClean="0"/>
              <a:t>04/12/2014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4963-B3F0-4E73-B42D-D59642BA0D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926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28A-BBAF-4538-98BE-8B96E2700242}" type="datetimeFigureOut">
              <a:rPr lang="es-MX" smtClean="0"/>
              <a:t>04/12/2014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4963-B3F0-4E73-B42D-D59642BA0D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81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28A-BBAF-4538-98BE-8B96E2700242}" type="datetimeFigureOut">
              <a:rPr lang="es-MX" smtClean="0"/>
              <a:t>04/12/2014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4963-B3F0-4E73-B42D-D59642BA0D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57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28A-BBAF-4538-98BE-8B96E2700242}" type="datetimeFigureOut">
              <a:rPr lang="es-MX" smtClean="0"/>
              <a:t>04/12/2014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4963-B3F0-4E73-B42D-D59642BA0D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829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28A-BBAF-4538-98BE-8B96E2700242}" type="datetimeFigureOut">
              <a:rPr lang="es-MX" smtClean="0"/>
              <a:t>04/12/2014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4963-B3F0-4E73-B42D-D59642BA0D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49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28A-BBAF-4538-98BE-8B96E2700242}" type="datetimeFigureOut">
              <a:rPr lang="es-MX" smtClean="0"/>
              <a:t>04/12/2014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4963-B3F0-4E73-B42D-D59642BA0D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903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28A-BBAF-4538-98BE-8B96E2700242}" type="datetimeFigureOut">
              <a:rPr lang="es-MX" smtClean="0"/>
              <a:t>04/12/2014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4963-B3F0-4E73-B42D-D59642BA0D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754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28A-BBAF-4538-98BE-8B96E2700242}" type="datetimeFigureOut">
              <a:rPr lang="es-MX" smtClean="0"/>
              <a:t>04/12/2014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4963-B3F0-4E73-B42D-D59642BA0D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80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28A-BBAF-4538-98BE-8B96E2700242}" type="datetimeFigureOut">
              <a:rPr lang="es-MX" smtClean="0"/>
              <a:t>04/12/2014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4963-B3F0-4E73-B42D-D59642BA0D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982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28A-BBAF-4538-98BE-8B96E2700242}" type="datetimeFigureOut">
              <a:rPr lang="es-MX" smtClean="0"/>
              <a:t>04/12/2014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4963-B3F0-4E73-B42D-D59642BA0D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132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28A-BBAF-4538-98BE-8B96E2700242}" type="datetimeFigureOut">
              <a:rPr lang="es-MX" smtClean="0"/>
              <a:t>04/12/2014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4963-B3F0-4E73-B42D-D59642BA0D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50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C628A-BBAF-4538-98BE-8B96E2700242}" type="datetimeFigureOut">
              <a:rPr lang="es-MX" smtClean="0"/>
              <a:t>04/12/2014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34963-B3F0-4E73-B42D-D59642BA0D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159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http://pelicano.cicese.mx/logos/logo_con_mr/Logo_cicese_mr_con_marg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94" y="216054"/>
            <a:ext cx="1728192" cy="94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31640" y="1478106"/>
            <a:ext cx="7401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CENTRO DE INVESTIGACION CIENTIFICA Y DE EDUCACION SUPERIOR DE ENSENADA, BAJA CALIFORNIA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552" y="1185718"/>
            <a:ext cx="576064" cy="5411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511344" y="2708920"/>
            <a:ext cx="70422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ea typeface="Arial Unicode MS" pitchFamily="34" charset="-128"/>
                <a:cs typeface="Arial Unicode MS" pitchFamily="34" charset="-128"/>
              </a:rPr>
              <a:t>Conforme lo establecido en el lineamiento sexto de los ¨Lineamientos Generales para el establecimiento de Acciones Permanentes que aseguren la Integridad y el Comportamiento Ético de los Servidores Públicos en el desempeño de sus empleos, cargos o comisiones¨, por medio del presente se envían los indicadores obtenidos como resultado de las evaluaciones practicadas para cada uno de ellos, correspondiente al ejercicio </a:t>
            </a:r>
            <a:r>
              <a:rPr lang="es-MX" dirty="0" smtClean="0">
                <a:ea typeface="Arial Unicode MS" pitchFamily="34" charset="-128"/>
                <a:cs typeface="Arial Unicode MS" pitchFamily="34" charset="-128"/>
              </a:rPr>
              <a:t>2014.</a:t>
            </a:r>
            <a:endParaRPr lang="es-MX" dirty="0"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887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6286" y="665161"/>
            <a:ext cx="6852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CENTRO DE INVESTIGACION CIENTIFICA Y DE EDUCACION SUPERIOR DE ENSENADA, BAJA CALIFORNIA</a:t>
            </a:r>
            <a:endParaRPr lang="es-MX" sz="1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945117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</a:rPr>
              <a:t> "LINEAMIENTOS DE INTEGRIDAD Y ÉTICA" 2014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95936" y="1252767"/>
            <a:ext cx="2113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</a:rPr>
              <a:t>RESULTADOS DE EVALUACIÓN </a:t>
            </a:r>
            <a:endParaRPr lang="es-MX" sz="12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9552" y="1185718"/>
            <a:ext cx="576064" cy="5411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6" name="Picture 5" descr="http://pelicano.cicese.mx/logos/logo_con_mr/Logo_cicese_mr_con_marg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94" y="216054"/>
            <a:ext cx="1728192" cy="94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7708"/>
              </p:ext>
            </p:extLst>
          </p:nvPr>
        </p:nvGraphicFramePr>
        <p:xfrm>
          <a:off x="1259633" y="1544018"/>
          <a:ext cx="7416824" cy="5102136"/>
        </p:xfrm>
        <a:graphic>
          <a:graphicData uri="http://schemas.openxmlformats.org/drawingml/2006/table">
            <a:tbl>
              <a:tblPr/>
              <a:tblGrid>
                <a:gridCol w="1435896"/>
                <a:gridCol w="1804463"/>
                <a:gridCol w="2645632"/>
                <a:gridCol w="1530833"/>
              </a:tblGrid>
              <a:tr h="1055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Aspecto a medir del </a:t>
                      </a:r>
                      <a:r>
                        <a:rPr lang="es-MX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Codigo</a:t>
                      </a: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Conducta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</a:tr>
              <a:tr h="15859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Resultado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29444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Encuesta de Clima y Cultura Organizacional 2014.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Bien </a:t>
                      </a:r>
                      <a:r>
                        <a:rPr lang="es-MX" sz="1400" b="0" i="0" u="none" strike="noStrike" dirty="0" smtClean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común</a:t>
                      </a:r>
                      <a:endParaRPr lang="es-MX" sz="1400" b="0" i="0" u="none" strike="noStrike" dirty="0">
                        <a:solidFill>
                          <a:srgbClr val="17375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Personal que percibe la </a:t>
                      </a:r>
                      <a:r>
                        <a:rPr lang="es-MX" sz="1000" b="0" i="0" u="none" strike="noStrike" dirty="0" smtClean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contribución </a:t>
                      </a:r>
                      <a:r>
                        <a:rPr lang="es-MX" sz="10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de trabajo al bien </a:t>
                      </a:r>
                      <a:r>
                        <a:rPr lang="es-MX" sz="1000" b="0" i="0" u="none" strike="noStrike" dirty="0" smtClean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común</a:t>
                      </a:r>
                      <a:endParaRPr lang="es-MX" sz="1000" b="0" i="0" u="none" strike="noStrike" dirty="0">
                        <a:solidFill>
                          <a:srgbClr val="17375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84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Encuesta de Clima y Cultura Organizacional 2014.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Generosidad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Personal </a:t>
                      </a:r>
                      <a:r>
                        <a:rPr lang="es-MX" sz="10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que vive el valor de generosidad en la </a:t>
                      </a:r>
                      <a:r>
                        <a:rPr lang="es-MX" sz="1000" b="0" i="0" u="none" strike="noStrike" dirty="0" smtClean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institución</a:t>
                      </a:r>
                      <a:endParaRPr lang="es-MX" sz="1000" b="0" i="0" u="none" strike="noStrike" dirty="0">
                        <a:solidFill>
                          <a:srgbClr val="17375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84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Encuesta de Clima y Cultura Organizacional 2014.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5384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Encuesta de Clima y Cultura Organizacional 2014.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Igualdad y equidad de genero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Nivel de </a:t>
                      </a:r>
                      <a:r>
                        <a:rPr lang="es-MX" sz="1000" b="0" i="0" u="none" strike="noStrike" dirty="0" smtClean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percepción </a:t>
                      </a:r>
                      <a:r>
                        <a:rPr lang="es-MX" sz="10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de igualdad y equidad de genero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84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Encuesta de Clima y Cultura Organizacional 2014.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5384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Encuesta de Clima y Cultura Organizacional 2014.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Integridad y Honradez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Percepción </a:t>
                      </a:r>
                      <a:r>
                        <a:rPr lang="es-MX" sz="10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de la </a:t>
                      </a:r>
                      <a:r>
                        <a:rPr lang="es-MX" sz="1000" b="0" i="0" u="none" strike="noStrike" dirty="0" smtClean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actuación </a:t>
                      </a:r>
                      <a:r>
                        <a:rPr lang="es-MX" sz="10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ejemplar que se vive en la </a:t>
                      </a:r>
                      <a:r>
                        <a:rPr lang="es-MX" sz="1000" b="0" i="0" u="none" strike="noStrike" dirty="0" smtClean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institución</a:t>
                      </a:r>
                      <a:endParaRPr lang="es-MX" sz="1000" b="0" i="0" u="none" strike="noStrike" dirty="0">
                        <a:solidFill>
                          <a:srgbClr val="17375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84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Encuesta de Clima y Cultura Organizacional 2014.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94442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Encuesta de Clima y Cultura Organizacional 2014.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Imparcialidad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Nivel de </a:t>
                      </a:r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percepción </a:t>
                      </a:r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actuar imparcial en la </a:t>
                      </a:r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institución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2" marR="4052" marT="4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84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Encuesta de Clima y Cultura Organizacional 2014.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Justicia y actitud frente a </a:t>
                      </a:r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</a:t>
                      </a:r>
                      <a:r>
                        <a:rPr lang="es-MX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corrupción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Nivel de </a:t>
                      </a:r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percepción </a:t>
                      </a:r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</a:t>
                      </a:r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la norma y actitud frente a la </a:t>
                      </a:r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corrupción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84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Encuesta de Clima y Cultura Organizacional 2014.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5384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Encuesta de Clima y Cultura Organizacional 2014.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5384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Encuesta de Clima y Cultura Organizacional 2014.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5384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Encuesta de Clima y Cultura Organizacional 2014.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5384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Encuesta de Clima y Cultura Organizacional 2014.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Respeto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Nivel de </a:t>
                      </a:r>
                      <a:r>
                        <a:rPr lang="es-MX" sz="1000" b="0" i="0" u="none" strike="noStrike" dirty="0" smtClean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percepción </a:t>
                      </a:r>
                      <a:r>
                        <a:rPr lang="es-MX" sz="10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del actuar con respeto en la </a:t>
                      </a:r>
                      <a:r>
                        <a:rPr lang="es-MX" sz="1000" b="0" i="0" u="none" strike="noStrike" dirty="0" smtClean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institución</a:t>
                      </a:r>
                      <a:endParaRPr lang="es-MX" sz="1000" b="0" i="0" u="none" strike="noStrike" dirty="0">
                        <a:solidFill>
                          <a:srgbClr val="17375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84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Encuesta de Clima y Cultura Organizacional 2014.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5384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Encuesta de Clima y Cultura Organizacional 2014.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Transparencia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Nivel de </a:t>
                      </a:r>
                      <a:r>
                        <a:rPr lang="es-MX" sz="1000" b="0" i="0" u="none" strike="noStrike" dirty="0" smtClean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percepción </a:t>
                      </a:r>
                      <a:r>
                        <a:rPr lang="es-MX" sz="10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del servidor publico respecto al ejercicio </a:t>
                      </a:r>
                      <a:r>
                        <a:rPr lang="es-MX" sz="1000" b="0" i="0" u="none" strike="noStrike" dirty="0" smtClean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responsable </a:t>
                      </a:r>
                      <a:r>
                        <a:rPr lang="es-MX" sz="10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y transparente de los recursos gubernamentales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84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17375E"/>
                          </a:solidFill>
                          <a:effectLst/>
                          <a:latin typeface="Calibri" panose="020F0502020204030204" pitchFamily="34" charset="0"/>
                        </a:rPr>
                        <a:t>Encuesta de Clima y Cultura Organizacional 2014.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3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628800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s-MX" sz="2000" dirty="0" smtClean="0">
                <a:solidFill>
                  <a:schemeClr val="tx2"/>
                </a:solidFill>
              </a:rPr>
              <a:t>Indicador 1. </a:t>
            </a:r>
            <a:r>
              <a:rPr lang="es-MX" sz="2000" dirty="0">
                <a:solidFill>
                  <a:schemeClr val="tx2"/>
                </a:solidFill>
                <a:latin typeface="Calibri" panose="020F0502020204030204" pitchFamily="34" charset="0"/>
              </a:rPr>
              <a:t>Personal que percibe la contribución de trabajo al bien </a:t>
            </a:r>
            <a:r>
              <a:rPr lang="es-MX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común</a:t>
            </a:r>
            <a:endParaRPr lang="es-MX" sz="2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2112" y="3645604"/>
            <a:ext cx="7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s-MX" sz="2000" dirty="0" smtClean="0">
                <a:solidFill>
                  <a:schemeClr val="tx2">
                    <a:lumMod val="75000"/>
                  </a:schemeClr>
                </a:solidFill>
              </a:rPr>
              <a:t>Indicador 2. </a:t>
            </a:r>
            <a:r>
              <a:rPr lang="es-MX" sz="2000" dirty="0">
                <a:solidFill>
                  <a:srgbClr val="17375E"/>
                </a:solidFill>
                <a:latin typeface="Calibri" panose="020F0502020204030204" pitchFamily="34" charset="0"/>
              </a:rPr>
              <a:t>Personal que vive el valor de generosidad en la institución</a:t>
            </a:r>
            <a:endParaRPr lang="es-MX" sz="2000" dirty="0">
              <a:solidFill>
                <a:srgbClr val="17375E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2276872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En relación al </a:t>
            </a:r>
            <a:r>
              <a:rPr lang="es-MX" dirty="0">
                <a:latin typeface="Calibri" panose="020F0502020204030204" pitchFamily="34" charset="0"/>
              </a:rPr>
              <a:t>Personal que percibe la contribución de trabajo al bien </a:t>
            </a:r>
            <a:r>
              <a:rPr lang="es-MX" dirty="0" smtClean="0">
                <a:latin typeface="Calibri" panose="020F0502020204030204" pitchFamily="34" charset="0"/>
              </a:rPr>
              <a:t>común</a:t>
            </a:r>
            <a:r>
              <a:rPr lang="es-MX" dirty="0" smtClean="0"/>
              <a:t>, </a:t>
            </a:r>
            <a:r>
              <a:rPr lang="es-MX" dirty="0" smtClean="0"/>
              <a:t>dentro de la encuesta de clima y cultura organizacional </a:t>
            </a:r>
            <a:r>
              <a:rPr lang="es-MX" dirty="0" smtClean="0"/>
              <a:t>2014,  </a:t>
            </a:r>
            <a:r>
              <a:rPr lang="es-MX" dirty="0" smtClean="0"/>
              <a:t>el resultado muestra </a:t>
            </a:r>
            <a:r>
              <a:rPr lang="es-MX" dirty="0" smtClean="0"/>
              <a:t>91%</a:t>
            </a:r>
            <a:endParaRPr lang="es-MX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4509120"/>
            <a:ext cx="7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 relación al personal </a:t>
            </a:r>
            <a:r>
              <a:rPr lang="es-MX" dirty="0">
                <a:latin typeface="Calibri" panose="020F0502020204030204" pitchFamily="34" charset="0"/>
              </a:rPr>
              <a:t>que vive el valor de generosidad en la institución</a:t>
            </a:r>
            <a:r>
              <a:rPr lang="es-MX" dirty="0" smtClean="0"/>
              <a:t>, </a:t>
            </a:r>
            <a:r>
              <a:rPr lang="es-MX" dirty="0" smtClean="0"/>
              <a:t>dentro de la encuesta de clima y cultura organizacional </a:t>
            </a:r>
            <a:r>
              <a:rPr lang="es-MX" dirty="0" smtClean="0"/>
              <a:t>2014,  </a:t>
            </a:r>
            <a:r>
              <a:rPr lang="es-MX" dirty="0" smtClean="0"/>
              <a:t>el resultado muestra </a:t>
            </a:r>
            <a:r>
              <a:rPr lang="es-MX" dirty="0" smtClean="0"/>
              <a:t>92%</a:t>
            </a:r>
            <a:endParaRPr lang="es-MX" dirty="0"/>
          </a:p>
        </p:txBody>
      </p:sp>
      <p:sp>
        <p:nvSpPr>
          <p:cNvPr id="8" name="Rectangle 7"/>
          <p:cNvSpPr/>
          <p:nvPr/>
        </p:nvSpPr>
        <p:spPr>
          <a:xfrm>
            <a:off x="539552" y="1185718"/>
            <a:ext cx="576064" cy="5411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Picture 5" descr="http://pelicano.cicese.mx/logos/logo_con_mr/Logo_cicese_mr_con_marg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94" y="216054"/>
            <a:ext cx="1728192" cy="94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9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5332" y="1301411"/>
            <a:ext cx="6955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chemeClr val="tx2">
                    <a:lumMod val="75000"/>
                  </a:schemeClr>
                </a:solidFill>
              </a:rPr>
              <a:t>Indicador </a:t>
            </a:r>
            <a:r>
              <a:rPr lang="es-MX" sz="2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s-MX" sz="2000" dirty="0" smtClean="0"/>
              <a:t>. </a:t>
            </a:r>
            <a:r>
              <a:rPr lang="es-MX" sz="2000" dirty="0">
                <a:solidFill>
                  <a:srgbClr val="17375E"/>
                </a:solidFill>
                <a:latin typeface="Calibri" panose="020F0502020204030204" pitchFamily="34" charset="0"/>
              </a:rPr>
              <a:t>Nivel de percepción de igualdad y equidad de </a:t>
            </a:r>
            <a:r>
              <a:rPr lang="es-MX" sz="2000" dirty="0" smtClean="0">
                <a:solidFill>
                  <a:srgbClr val="17375E"/>
                </a:solidFill>
                <a:latin typeface="Calibri" panose="020F0502020204030204" pitchFamily="34" charset="0"/>
              </a:rPr>
              <a:t>género</a:t>
            </a:r>
            <a:r>
              <a:rPr lang="es-MX" dirty="0"/>
              <a:t>.</a:t>
            </a:r>
            <a:endParaRPr lang="es-MX" dirty="0">
              <a:solidFill>
                <a:srgbClr val="17375E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8888" y="1952297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En relación al </a:t>
            </a:r>
            <a:r>
              <a:rPr lang="es-MX" dirty="0" smtClean="0">
                <a:latin typeface="Calibri" panose="020F0502020204030204" pitchFamily="34" charset="0"/>
              </a:rPr>
              <a:t>n</a:t>
            </a:r>
            <a:r>
              <a:rPr lang="es-MX" dirty="0" smtClean="0">
                <a:latin typeface="Calibri" panose="020F0502020204030204" pitchFamily="34" charset="0"/>
              </a:rPr>
              <a:t>ivel </a:t>
            </a:r>
            <a:r>
              <a:rPr lang="es-MX" dirty="0">
                <a:latin typeface="Calibri" panose="020F0502020204030204" pitchFamily="34" charset="0"/>
              </a:rPr>
              <a:t>de percepción de igualdad y equidad de </a:t>
            </a:r>
            <a:r>
              <a:rPr lang="es-MX" dirty="0" smtClean="0">
                <a:latin typeface="Calibri" panose="020F0502020204030204" pitchFamily="34" charset="0"/>
              </a:rPr>
              <a:t>género</a:t>
            </a:r>
            <a:r>
              <a:rPr lang="es-MX" dirty="0"/>
              <a:t>, dentro de la encuesta de clima y cultura organizacional 2014,  el resultado muestra </a:t>
            </a:r>
            <a:r>
              <a:rPr lang="es-MX" dirty="0" smtClean="0"/>
              <a:t>84%</a:t>
            </a:r>
            <a:endParaRPr lang="es-MX" dirty="0"/>
          </a:p>
        </p:txBody>
      </p:sp>
      <p:sp>
        <p:nvSpPr>
          <p:cNvPr id="8" name="Rectangle 7"/>
          <p:cNvSpPr/>
          <p:nvPr/>
        </p:nvSpPr>
        <p:spPr>
          <a:xfrm>
            <a:off x="539552" y="1185718"/>
            <a:ext cx="576064" cy="5411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Picture 5" descr="http://pelicano.cicese.mx/logos/logo_con_mr/Logo_cicese_mr_con_marg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94" y="216054"/>
            <a:ext cx="1728192" cy="94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218887" y="2821578"/>
            <a:ext cx="721117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chemeClr val="tx2">
                    <a:lumMod val="75000"/>
                  </a:schemeClr>
                </a:solidFill>
              </a:rPr>
              <a:t>Indicador 4. </a:t>
            </a:r>
            <a:r>
              <a:rPr lang="es-MX" sz="2000" dirty="0">
                <a:solidFill>
                  <a:srgbClr val="17375E"/>
                </a:solidFill>
                <a:latin typeface="Calibri" panose="020F0502020204030204" pitchFamily="34" charset="0"/>
              </a:rPr>
              <a:t>Percepción de la actuación ejemplar que se vive en la institución</a:t>
            </a:r>
          </a:p>
          <a:p>
            <a:pPr marL="285750" indent="-285750">
              <a:buFont typeface="Wingdings" pitchFamily="2" charset="2"/>
              <a:buChar char="§"/>
            </a:pPr>
            <a:endParaRPr lang="es-MX" dirty="0"/>
          </a:p>
        </p:txBody>
      </p:sp>
      <p:sp>
        <p:nvSpPr>
          <p:cNvPr id="17" name="TextBox 16"/>
          <p:cNvSpPr txBox="1"/>
          <p:nvPr/>
        </p:nvSpPr>
        <p:spPr>
          <a:xfrm>
            <a:off x="1218887" y="4676506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sz="2000" dirty="0" smtClean="0">
                <a:solidFill>
                  <a:srgbClr val="002060"/>
                </a:solidFill>
              </a:rPr>
              <a:t>Indicador 5. </a:t>
            </a:r>
            <a:r>
              <a:rPr lang="es-MX" sz="2000" dirty="0">
                <a:solidFill>
                  <a:srgbClr val="002060"/>
                </a:solidFill>
                <a:latin typeface="Calibri" panose="020F0502020204030204" pitchFamily="34" charset="0"/>
              </a:rPr>
              <a:t>Nivel de percepción del actuar imparcial en la institución</a:t>
            </a:r>
            <a:endParaRPr lang="es-MX" sz="2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30472" y="3607778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En relación </a:t>
            </a:r>
            <a:r>
              <a:rPr lang="es-MX" dirty="0" smtClean="0"/>
              <a:t>a la </a:t>
            </a:r>
            <a:r>
              <a:rPr lang="es-MX" dirty="0">
                <a:latin typeface="Calibri" panose="020F0502020204030204" pitchFamily="34" charset="0"/>
              </a:rPr>
              <a:t>p</a:t>
            </a:r>
            <a:r>
              <a:rPr lang="es-MX" dirty="0" smtClean="0">
                <a:latin typeface="Calibri" panose="020F0502020204030204" pitchFamily="34" charset="0"/>
              </a:rPr>
              <a:t>ercepción </a:t>
            </a:r>
            <a:r>
              <a:rPr lang="es-MX" dirty="0">
                <a:latin typeface="Calibri" panose="020F0502020204030204" pitchFamily="34" charset="0"/>
              </a:rPr>
              <a:t>de la actuación ejemplar que se vive en la </a:t>
            </a:r>
            <a:r>
              <a:rPr lang="es-MX" dirty="0" smtClean="0">
                <a:latin typeface="Calibri" panose="020F0502020204030204" pitchFamily="34" charset="0"/>
              </a:rPr>
              <a:t>institución, </a:t>
            </a:r>
            <a:r>
              <a:rPr lang="es-MX" dirty="0" smtClean="0"/>
              <a:t>dentro </a:t>
            </a:r>
            <a:r>
              <a:rPr lang="es-MX" dirty="0"/>
              <a:t>de la encuesta de clima y cultura organizacional 2014,  el resultado muestra </a:t>
            </a:r>
            <a:r>
              <a:rPr lang="es-MX" dirty="0" smtClean="0"/>
              <a:t>80%</a:t>
            </a:r>
            <a:endParaRPr lang="es-MX" dirty="0"/>
          </a:p>
        </p:txBody>
      </p:sp>
      <p:sp>
        <p:nvSpPr>
          <p:cNvPr id="19" name="TextBox 18"/>
          <p:cNvSpPr txBox="1"/>
          <p:nvPr/>
        </p:nvSpPr>
        <p:spPr>
          <a:xfrm>
            <a:off x="1156670" y="5157192"/>
            <a:ext cx="7738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En relación al </a:t>
            </a:r>
            <a:r>
              <a:rPr lang="es-MX" dirty="0" smtClean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r>
              <a:rPr lang="es-MX" dirty="0" smtClean="0">
                <a:solidFill>
                  <a:srgbClr val="000000"/>
                </a:solidFill>
                <a:latin typeface="Calibri" panose="020F0502020204030204" pitchFamily="34" charset="0"/>
              </a:rPr>
              <a:t>ivel </a:t>
            </a:r>
            <a:r>
              <a:rPr lang="es-MX" dirty="0">
                <a:solidFill>
                  <a:srgbClr val="000000"/>
                </a:solidFill>
                <a:latin typeface="Calibri" panose="020F0502020204030204" pitchFamily="34" charset="0"/>
              </a:rPr>
              <a:t>de percepción del actuar imparcial en la </a:t>
            </a:r>
            <a:r>
              <a:rPr lang="es-MX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institución, </a:t>
            </a:r>
            <a:r>
              <a:rPr lang="es-MX" dirty="0" smtClean="0"/>
              <a:t>dentro </a:t>
            </a:r>
            <a:r>
              <a:rPr lang="es-MX" dirty="0"/>
              <a:t>de la encuesta de clima y cultura organizacional 2014  </a:t>
            </a:r>
            <a:r>
              <a:rPr lang="es-MX" dirty="0" smtClean="0"/>
              <a:t>el resultado muestra </a:t>
            </a:r>
            <a:r>
              <a:rPr lang="es-MX" dirty="0" smtClean="0"/>
              <a:t> </a:t>
            </a:r>
            <a:r>
              <a:rPr lang="es-MX" dirty="0" smtClean="0"/>
              <a:t>84</a:t>
            </a:r>
            <a:r>
              <a:rPr lang="es-MX" dirty="0" smtClean="0"/>
              <a:t>%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3261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16127" y="1216853"/>
            <a:ext cx="6955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s-MX" sz="2000" dirty="0" smtClean="0">
                <a:solidFill>
                  <a:schemeClr val="tx2"/>
                </a:solidFill>
              </a:rPr>
              <a:t>Indicador </a:t>
            </a:r>
            <a:r>
              <a:rPr lang="es-MX" sz="2000" dirty="0" smtClean="0">
                <a:solidFill>
                  <a:schemeClr val="tx2"/>
                </a:solidFill>
              </a:rPr>
              <a:t>6. </a:t>
            </a:r>
            <a:r>
              <a:rPr lang="es-MX" sz="2000" dirty="0">
                <a:solidFill>
                  <a:schemeClr val="tx2"/>
                </a:solidFill>
                <a:latin typeface="Calibri" panose="020F0502020204030204" pitchFamily="34" charset="0"/>
              </a:rPr>
              <a:t>Nivel de percepción de aplicación de la norma y actitud frente a la corrupción</a:t>
            </a:r>
            <a:endParaRPr lang="es-MX" sz="2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3495" y="1841963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 relación al </a:t>
            </a:r>
            <a:r>
              <a:rPr lang="es-MX" dirty="0" smtClean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r>
              <a:rPr lang="es-MX" dirty="0" smtClean="0">
                <a:solidFill>
                  <a:srgbClr val="000000"/>
                </a:solidFill>
                <a:latin typeface="Calibri" panose="020F0502020204030204" pitchFamily="34" charset="0"/>
              </a:rPr>
              <a:t>ivel </a:t>
            </a:r>
            <a:r>
              <a:rPr lang="es-MX" dirty="0">
                <a:solidFill>
                  <a:srgbClr val="000000"/>
                </a:solidFill>
                <a:latin typeface="Calibri" panose="020F0502020204030204" pitchFamily="34" charset="0"/>
              </a:rPr>
              <a:t>de percepción de aplicación de la norma y actitud frente a la corrupción</a:t>
            </a:r>
            <a:r>
              <a:rPr lang="es-MX" dirty="0" smtClean="0"/>
              <a:t>, </a:t>
            </a:r>
            <a:r>
              <a:rPr lang="es-MX" dirty="0"/>
              <a:t>dentro de la encuesta de clima y cultura organizacional 2014 muestra </a:t>
            </a:r>
            <a:r>
              <a:rPr lang="es-MX" dirty="0" smtClean="0"/>
              <a:t>80</a:t>
            </a:r>
            <a:r>
              <a:rPr lang="es-MX" dirty="0" smtClean="0"/>
              <a:t>% </a:t>
            </a:r>
            <a:r>
              <a:rPr lang="es-MX" dirty="0" smtClean="0"/>
              <a:t>. </a:t>
            </a:r>
            <a:endParaRPr lang="es-MX" dirty="0"/>
          </a:p>
        </p:txBody>
      </p:sp>
      <p:sp>
        <p:nvSpPr>
          <p:cNvPr id="8" name="Rectangle 7"/>
          <p:cNvSpPr/>
          <p:nvPr/>
        </p:nvSpPr>
        <p:spPr>
          <a:xfrm>
            <a:off x="539552" y="1185718"/>
            <a:ext cx="576064" cy="5411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Picture 5" descr="http://pelicano.cicese.mx/logos/logo_con_mr/Logo_cicese_mr_con_marg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94" y="216054"/>
            <a:ext cx="1728192" cy="94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157253" y="282157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Indicador 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7. </a:t>
            </a:r>
            <a:r>
              <a:rPr lang="es-MX" dirty="0">
                <a:solidFill>
                  <a:srgbClr val="17375E"/>
                </a:solidFill>
                <a:latin typeface="Calibri" panose="020F0502020204030204" pitchFamily="34" charset="0"/>
              </a:rPr>
              <a:t>Nivel de percepción del actuar con respeto en la institución</a:t>
            </a:r>
          </a:p>
          <a:p>
            <a:pPr marL="285750" indent="-285750">
              <a:buFont typeface="Wingdings" pitchFamily="2" charset="2"/>
              <a:buChar char="§"/>
            </a:pPr>
            <a:endParaRPr lang="es-MX" dirty="0"/>
          </a:p>
        </p:txBody>
      </p:sp>
      <p:sp>
        <p:nvSpPr>
          <p:cNvPr id="17" name="TextBox 16"/>
          <p:cNvSpPr txBox="1"/>
          <p:nvPr/>
        </p:nvSpPr>
        <p:spPr>
          <a:xfrm>
            <a:off x="1156670" y="4389402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Indicador 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8. </a:t>
            </a:r>
            <a:r>
              <a:rPr lang="es-MX" dirty="0">
                <a:solidFill>
                  <a:srgbClr val="17375E"/>
                </a:solidFill>
                <a:latin typeface="Calibri" panose="020F0502020204030204" pitchFamily="34" charset="0"/>
              </a:rPr>
              <a:t>Nivel de percepción del servidor </a:t>
            </a:r>
            <a:r>
              <a:rPr lang="es-MX" dirty="0" smtClean="0">
                <a:solidFill>
                  <a:srgbClr val="17375E"/>
                </a:solidFill>
                <a:latin typeface="Calibri" panose="020F0502020204030204" pitchFamily="34" charset="0"/>
              </a:rPr>
              <a:t>público </a:t>
            </a:r>
            <a:r>
              <a:rPr lang="es-MX" dirty="0">
                <a:solidFill>
                  <a:srgbClr val="17375E"/>
                </a:solidFill>
                <a:latin typeface="Calibri" panose="020F0502020204030204" pitchFamily="34" charset="0"/>
              </a:rPr>
              <a:t>respecto al ejercicio responsable y transparente de los recursos gubernamentales</a:t>
            </a:r>
          </a:p>
          <a:p>
            <a:pPr algn="ctr" fontAlgn="b"/>
            <a:endParaRPr lang="es-MX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56670" y="328498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 relación al </a:t>
            </a:r>
            <a:r>
              <a:rPr lang="es-MX" dirty="0" smtClean="0">
                <a:latin typeface="Calibri" panose="020F0502020204030204" pitchFamily="34" charset="0"/>
              </a:rPr>
              <a:t>n</a:t>
            </a:r>
            <a:r>
              <a:rPr lang="es-MX" dirty="0" smtClean="0">
                <a:latin typeface="Calibri" panose="020F0502020204030204" pitchFamily="34" charset="0"/>
              </a:rPr>
              <a:t>ivel </a:t>
            </a:r>
            <a:r>
              <a:rPr lang="es-MX" dirty="0">
                <a:latin typeface="Calibri" panose="020F0502020204030204" pitchFamily="34" charset="0"/>
              </a:rPr>
              <a:t>de percepción del actuar con respeto en la institución </a:t>
            </a:r>
            <a:r>
              <a:rPr lang="es-MX" dirty="0"/>
              <a:t>dentro de la encuesta de clima y cultura organizacional 2014 muestra </a:t>
            </a:r>
            <a:r>
              <a:rPr lang="es-MX" dirty="0" smtClean="0"/>
              <a:t>89% </a:t>
            </a:r>
            <a:r>
              <a:rPr lang="es-MX" dirty="0"/>
              <a:t>. </a:t>
            </a:r>
            <a:endParaRPr lang="es-MX" dirty="0"/>
          </a:p>
        </p:txBody>
      </p:sp>
      <p:sp>
        <p:nvSpPr>
          <p:cNvPr id="19" name="TextBox 18"/>
          <p:cNvSpPr txBox="1"/>
          <p:nvPr/>
        </p:nvSpPr>
        <p:spPr>
          <a:xfrm>
            <a:off x="1156670" y="5157192"/>
            <a:ext cx="77385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 relación al </a:t>
            </a:r>
            <a:r>
              <a:rPr lang="es-MX" dirty="0">
                <a:latin typeface="Calibri" panose="020F0502020204030204" pitchFamily="34" charset="0"/>
              </a:rPr>
              <a:t>Nivel de percepción del servidor </a:t>
            </a:r>
            <a:r>
              <a:rPr lang="es-MX" dirty="0" smtClean="0">
                <a:latin typeface="Calibri" panose="020F0502020204030204" pitchFamily="34" charset="0"/>
              </a:rPr>
              <a:t>público </a:t>
            </a:r>
            <a:r>
              <a:rPr lang="es-MX" dirty="0">
                <a:latin typeface="Calibri" panose="020F0502020204030204" pitchFamily="34" charset="0"/>
              </a:rPr>
              <a:t>respecto al ejercicio responsable y transparente de los recursos gubernamentales</a:t>
            </a:r>
            <a:r>
              <a:rPr lang="es-MX" dirty="0"/>
              <a:t> dentro de la encuesta de clima y cultura organizacional 2014 muestra </a:t>
            </a:r>
            <a:r>
              <a:rPr lang="es-MX" dirty="0" smtClean="0"/>
              <a:t> 83% </a:t>
            </a:r>
            <a:r>
              <a:rPr lang="es-MX" dirty="0"/>
              <a:t>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9740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pelicano.cicese.mx/logos/logo_con_mr/Logo_cicese_mr_con_marg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94" y="216054"/>
            <a:ext cx="1728192" cy="94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9552" y="1185718"/>
            <a:ext cx="576064" cy="5411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TextBox 6"/>
          <p:cNvSpPr txBox="1"/>
          <p:nvPr/>
        </p:nvSpPr>
        <p:spPr>
          <a:xfrm>
            <a:off x="1850196" y="1329140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Áreas de oportunidad 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060848"/>
            <a:ext cx="7488832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lvl="0" indent="-285750">
              <a:buClr>
                <a:schemeClr val="tx2"/>
              </a:buClr>
              <a:buFont typeface="Wingdings" pitchFamily="2" charset="2"/>
              <a:buChar char="§"/>
            </a:pPr>
            <a:endParaRPr lang="es-MX" dirty="0" smtClean="0"/>
          </a:p>
          <a:p>
            <a:pPr lvl="0">
              <a:buClr>
                <a:schemeClr val="tx2"/>
              </a:buClr>
            </a:pPr>
            <a:endParaRPr lang="en-US" dirty="0"/>
          </a:p>
          <a:p>
            <a:pPr lvl="0">
              <a:buClr>
                <a:schemeClr val="tx2"/>
              </a:buClr>
            </a:pPr>
            <a:endParaRPr lang="es-MX" dirty="0"/>
          </a:p>
          <a:p>
            <a:pPr marL="285750" lvl="0" indent="-285750">
              <a:buClr>
                <a:schemeClr val="tx2"/>
              </a:buClr>
              <a:buFont typeface="Wingdings" pitchFamily="2" charset="2"/>
              <a:buChar char="§"/>
            </a:pPr>
            <a:r>
              <a:rPr lang="es-MX" dirty="0" smtClean="0"/>
              <a:t>Difundir información que permita la aplicación correcta de las normas </a:t>
            </a:r>
            <a:r>
              <a:rPr lang="es-MX" dirty="0" err="1" smtClean="0"/>
              <a:t>asi</a:t>
            </a:r>
            <a:r>
              <a:rPr lang="es-MX" dirty="0" smtClean="0"/>
              <a:t> como la actitud frente a posibles actos de corrupción.</a:t>
            </a:r>
            <a:endParaRPr lang="es-MX" dirty="0" smtClean="0"/>
          </a:p>
          <a:p>
            <a:pPr marL="285750" lvl="0" indent="-285750">
              <a:buClr>
                <a:schemeClr val="tx2"/>
              </a:buClr>
              <a:buFont typeface="Wingdings" pitchFamily="2" charset="2"/>
              <a:buChar char="§"/>
            </a:pPr>
            <a:endParaRPr lang="es-MX" dirty="0"/>
          </a:p>
          <a:p>
            <a:pPr marL="285750" lvl="0" indent="-285750">
              <a:buClr>
                <a:schemeClr val="tx2"/>
              </a:buClr>
              <a:buFont typeface="Wingdings" pitchFamily="2" charset="2"/>
              <a:buChar char="§"/>
            </a:pPr>
            <a:endParaRPr lang="es-MX" dirty="0" smtClean="0"/>
          </a:p>
          <a:p>
            <a:pPr marL="285750" lvl="0" indent="-285750">
              <a:buClr>
                <a:schemeClr val="tx2"/>
              </a:buClr>
              <a:buFont typeface="Wingdings" pitchFamily="2" charset="2"/>
              <a:buChar char="§"/>
            </a:pPr>
            <a:r>
              <a:rPr lang="es-MX" dirty="0" smtClean="0"/>
              <a:t>Continuar la promoción de los valores de  igualdad y equidad de género.</a:t>
            </a:r>
            <a:endParaRPr lang="es-MX" dirty="0" smtClean="0"/>
          </a:p>
          <a:p>
            <a:pPr marL="285750" lvl="0" indent="-285750">
              <a:buClr>
                <a:schemeClr val="tx2"/>
              </a:buClr>
              <a:buFont typeface="Wingdings" pitchFamily="2" charset="2"/>
              <a:buChar char="§"/>
            </a:pPr>
            <a:endParaRPr lang="es-MX" dirty="0"/>
          </a:p>
          <a:p>
            <a:pPr marL="285750" lvl="0" indent="-285750">
              <a:buClr>
                <a:schemeClr val="tx2"/>
              </a:buClr>
              <a:buFont typeface="Wingdings" pitchFamily="2" charset="2"/>
              <a:buChar char="§"/>
            </a:pPr>
            <a:endParaRPr lang="es-MX" dirty="0" smtClean="0"/>
          </a:p>
          <a:p>
            <a:pPr marL="285750" lvl="0" indent="-285750">
              <a:buClr>
                <a:schemeClr val="tx2"/>
              </a:buClr>
              <a:buFont typeface="Wingdings" pitchFamily="2" charset="2"/>
              <a:buChar char="§"/>
            </a:pPr>
            <a:r>
              <a:rPr lang="es-MX" dirty="0" smtClean="0"/>
              <a:t>Promover y difundir  actos de honradez e integridad por parte de los servidores públ</a:t>
            </a:r>
            <a:r>
              <a:rPr lang="es-MX" dirty="0" smtClean="0"/>
              <a:t>icos</a:t>
            </a:r>
            <a:endParaRPr lang="es-MX" dirty="0"/>
          </a:p>
          <a:p>
            <a:pPr marL="285750" indent="-285750">
              <a:buFont typeface="Wingdings" pitchFamily="2" charset="2"/>
              <a:buChar char="§"/>
            </a:pPr>
            <a:endParaRPr lang="es-MX" dirty="0"/>
          </a:p>
          <a:p>
            <a:pPr marL="285750" indent="-285750">
              <a:buFont typeface="Wingdings" pitchFamily="2" charset="2"/>
              <a:buChar char="§"/>
            </a:pPr>
            <a:endParaRPr lang="es-MX" dirty="0" smtClean="0"/>
          </a:p>
          <a:p>
            <a:endParaRPr lang="es-MX" dirty="0"/>
          </a:p>
          <a:p>
            <a:pPr marL="285750" indent="-285750">
              <a:buFont typeface="Wingdings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8563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237</TotalTime>
  <Words>783</Words>
  <Application>Microsoft Office PowerPoint</Application>
  <PresentationFormat>Presentación en pantalla 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 Unicode MS</vt:lpstr>
      <vt:lpstr>Arial</vt:lpstr>
      <vt:lpstr>Calibri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Carmen Vargas</dc:creator>
  <cp:lastModifiedBy>Yadira</cp:lastModifiedBy>
  <cp:revision>26</cp:revision>
  <cp:lastPrinted>2013-04-04T02:07:57Z</cp:lastPrinted>
  <dcterms:created xsi:type="dcterms:W3CDTF">2013-04-04T01:21:24Z</dcterms:created>
  <dcterms:modified xsi:type="dcterms:W3CDTF">2014-12-04T22:37:05Z</dcterms:modified>
</cp:coreProperties>
</file>